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6"/>
  </p:notesMasterIdLst>
  <p:sldIdLst>
    <p:sldId id="295" r:id="rId2"/>
    <p:sldId id="296" r:id="rId3"/>
    <p:sldId id="297" r:id="rId4"/>
    <p:sldId id="308" r:id="rId5"/>
    <p:sldId id="298" r:id="rId6"/>
    <p:sldId id="300" r:id="rId7"/>
    <p:sldId id="299" r:id="rId8"/>
    <p:sldId id="307" r:id="rId9"/>
    <p:sldId id="301" r:id="rId10"/>
    <p:sldId id="302" r:id="rId11"/>
    <p:sldId id="303" r:id="rId12"/>
    <p:sldId id="304" r:id="rId13"/>
    <p:sldId id="305" r:id="rId14"/>
    <p:sldId id="306" r:id="rId15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C4C02"/>
    <a:srgbClr val="F4910C"/>
    <a:srgbClr val="E9732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88220" autoAdjust="0"/>
  </p:normalViewPr>
  <p:slideViewPr>
    <p:cSldViewPr>
      <p:cViewPr varScale="1">
        <p:scale>
          <a:sx n="86" d="100"/>
          <a:sy n="86" d="100"/>
        </p:scale>
        <p:origin x="68" y="208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7FDDF-5D89-45E9-948E-53EEC08DB5F4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DC717-34FB-4471-8287-13DFD5111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42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005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424753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098386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52308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47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9337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2100198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7168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87485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24666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786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714126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10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hyperlink" Target="http://35.230.156.56/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2.xml"/><Relationship Id="rId7" Type="http://schemas.openxmlformats.org/officeDocument/2006/relationships/hyperlink" Target="https://trello.com/b/uPaOt6IY/qa-solo-project-the-bag-of-holding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4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5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Bag of Holding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Karolina Dudek</a:t>
            </a:r>
          </a:p>
        </p:txBody>
      </p:sp>
    </p:spTree>
    <p:extLst>
      <p:ext uri="{BB962C8B-B14F-4D97-AF65-F5344CB8AC3E}">
        <p14:creationId xmlns:p14="http://schemas.microsoft.com/office/powerpoint/2010/main" val="114417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FD6E0C-3456-46B5-83BF-C103A7B950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62200"/>
            <a:ext cx="6476207" cy="4317471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Home &amp; Dashboard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6A4305E4-72DC-45AC-880A-8AE1279FD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324600" cy="4216400"/>
          </a:xfrm>
        </p:spPr>
      </p:pic>
    </p:spTree>
    <p:extLst>
      <p:ext uri="{BB962C8B-B14F-4D97-AF65-F5344CB8AC3E}">
        <p14:creationId xmlns:p14="http://schemas.microsoft.com/office/powerpoint/2010/main" val="4067890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154784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 Used – </a:t>
            </a:r>
            <a:r>
              <a:rPr lang="en-GB" dirty="0">
                <a:solidFill>
                  <a:srgbClr val="FC4C02"/>
                </a:solidFill>
              </a:rPr>
              <a:t>CI Pipeline</a:t>
            </a:r>
          </a:p>
        </p:txBody>
      </p:sp>
      <p:pic>
        <p:nvPicPr>
          <p:cNvPr id="10" name="Content Placeholder 9" descr="A map with text&#10;&#10;Description automatically generated">
            <a:extLst>
              <a:ext uri="{FF2B5EF4-FFF2-40B4-BE49-F238E27FC236}">
                <a16:creationId xmlns:a16="http://schemas.microsoft.com/office/drawing/2014/main" id="{BB852069-87E6-41C5-B963-A5A83FDCB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12" b="12268"/>
          <a:stretch/>
        </p:blipFill>
        <p:spPr>
          <a:xfrm>
            <a:off x="228599" y="1691322"/>
            <a:ext cx="10651779" cy="5166678"/>
          </a:xfrm>
        </p:spPr>
      </p:pic>
    </p:spTree>
    <p:extLst>
      <p:ext uri="{BB962C8B-B14F-4D97-AF65-F5344CB8AC3E}">
        <p14:creationId xmlns:p14="http://schemas.microsoft.com/office/powerpoint/2010/main" val="3308134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402648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376928" cy="4351337"/>
          </a:xfrm>
        </p:spPr>
        <p:txBody>
          <a:bodyPr/>
          <a:lstStyle/>
          <a:p>
            <a:r>
              <a:rPr lang="en-GB" dirty="0">
                <a:solidFill>
                  <a:srgbClr val="FC4C02"/>
                </a:solidFill>
              </a:rPr>
              <a:t>Accomplishments</a:t>
            </a:r>
          </a:p>
          <a:p>
            <a:pPr lvl="1"/>
            <a:r>
              <a:rPr lang="en-GB" dirty="0"/>
              <a:t>Functional CRUD application</a:t>
            </a:r>
          </a:p>
          <a:p>
            <a:pPr lvl="1"/>
            <a:r>
              <a:rPr lang="en-GB" dirty="0"/>
              <a:t>Good UI</a:t>
            </a:r>
          </a:p>
          <a:p>
            <a:pPr lvl="1"/>
            <a:r>
              <a:rPr lang="en-GB" dirty="0"/>
              <a:t>Ease of use</a:t>
            </a:r>
          </a:p>
          <a:p>
            <a:pPr lvl="1"/>
            <a:r>
              <a:rPr lang="en-GB" dirty="0"/>
              <a:t>Scalable for commercial use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199CD-373F-497F-86D2-1484F46BDECC}"/>
              </a:ext>
            </a:extLst>
          </p:cNvPr>
          <p:cNvSpPr txBox="1">
            <a:spLocks/>
          </p:cNvSpPr>
          <p:nvPr/>
        </p:nvSpPr>
        <p:spPr>
          <a:xfrm>
            <a:off x="5638800" y="1828800"/>
            <a:ext cx="43769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FC4C02"/>
                </a:solidFill>
              </a:rPr>
              <a:t>Improvements</a:t>
            </a:r>
          </a:p>
          <a:p>
            <a:pPr lvl="1"/>
            <a:r>
              <a:rPr lang="en-GB" dirty="0"/>
              <a:t>Sortable tables</a:t>
            </a:r>
          </a:p>
          <a:p>
            <a:pPr lvl="2"/>
            <a:r>
              <a:rPr lang="en-GB" dirty="0"/>
              <a:t>Ability to filter dice by colour, material or type</a:t>
            </a:r>
          </a:p>
          <a:p>
            <a:pPr lvl="2"/>
            <a:r>
              <a:rPr lang="en-GB" dirty="0"/>
              <a:t>Sort by amount of dice</a:t>
            </a:r>
          </a:p>
          <a:p>
            <a:pPr lvl="1"/>
            <a:r>
              <a:rPr lang="en-GB" dirty="0"/>
              <a:t>Implementation of Docker</a:t>
            </a:r>
          </a:p>
          <a:p>
            <a:pPr lvl="1"/>
            <a:r>
              <a:rPr lang="en-GB" dirty="0" err="1"/>
              <a:t>mySQL</a:t>
            </a:r>
            <a:r>
              <a:rPr lang="en-GB" dirty="0"/>
              <a:t> database rather than h2</a:t>
            </a:r>
          </a:p>
          <a:p>
            <a:pPr lvl="1"/>
            <a:r>
              <a:rPr lang="en-GB" dirty="0"/>
              <a:t>Labels on HTML for screen readers</a:t>
            </a:r>
          </a:p>
          <a:p>
            <a:pPr lvl="1"/>
            <a:r>
              <a:rPr lang="en-GB" dirty="0"/>
              <a:t>CRUD interface could be styled better</a:t>
            </a:r>
          </a:p>
        </p:txBody>
      </p:sp>
    </p:spTree>
    <p:extLst>
      <p:ext uri="{BB962C8B-B14F-4D97-AF65-F5344CB8AC3E}">
        <p14:creationId xmlns:p14="http://schemas.microsoft.com/office/powerpoint/2010/main" val="4210571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1069848"/>
          </a:xfrm>
        </p:spPr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Demonstration</a:t>
            </a:r>
            <a:endParaRPr lang="en-GB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272276A-284D-41FC-B9D5-DE87E88FB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943540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6914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 and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1374291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3C236-54D4-45EE-9A55-DC194E19E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rgbClr val="FC4C02"/>
                </a:solidFill>
              </a:rPr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50705-F0C9-4F27-A92E-DBFB776DE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538728" cy="4351337"/>
          </a:xfrm>
        </p:spPr>
        <p:txBody>
          <a:bodyPr/>
          <a:lstStyle/>
          <a:p>
            <a:r>
              <a:rPr lang="en-GB" dirty="0"/>
              <a:t>Individual work</a:t>
            </a:r>
          </a:p>
          <a:p>
            <a:r>
              <a:rPr lang="en-GB" dirty="0"/>
              <a:t>CI pipeline</a:t>
            </a:r>
          </a:p>
          <a:p>
            <a:r>
              <a:rPr lang="en-GB" dirty="0"/>
              <a:t>80% test coverage</a:t>
            </a:r>
          </a:p>
          <a:p>
            <a:r>
              <a:rPr lang="en-GB" dirty="0"/>
              <a:t>OOP based application</a:t>
            </a:r>
          </a:p>
          <a:p>
            <a:r>
              <a:rPr lang="en-GB" dirty="0"/>
              <a:t>CRUD functionality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E3B2C3-939E-4762-9F15-3FDC623EC68B}"/>
              </a:ext>
            </a:extLst>
          </p:cNvPr>
          <p:cNvSpPr txBox="1">
            <a:spLocks/>
          </p:cNvSpPr>
          <p:nvPr/>
        </p:nvSpPr>
        <p:spPr>
          <a:xfrm>
            <a:off x="6553200" y="1219200"/>
            <a:ext cx="3919728" cy="482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b="1" dirty="0">
                <a:solidFill>
                  <a:srgbClr val="FC4C02"/>
                </a:solidFill>
              </a:rPr>
              <a:t>Technology restrictions:</a:t>
            </a:r>
          </a:p>
          <a:p>
            <a:pPr lvl="1"/>
            <a:r>
              <a:rPr lang="en-GB" dirty="0"/>
              <a:t>Kanban Board: Trello or an equivalent Kanban Board</a:t>
            </a:r>
          </a:p>
          <a:p>
            <a:pPr lvl="1"/>
            <a:r>
              <a:rPr lang="en-GB" dirty="0"/>
              <a:t>Database: h2</a:t>
            </a:r>
          </a:p>
          <a:p>
            <a:pPr lvl="1"/>
            <a:r>
              <a:rPr lang="en-GB" dirty="0"/>
              <a:t>Programming language: Java (unless stated otherwise)</a:t>
            </a:r>
          </a:p>
          <a:p>
            <a:pPr lvl="1"/>
            <a:r>
              <a:rPr lang="en-GB" dirty="0"/>
              <a:t>Front-end: HTML, CSS and JavaScript, possibly using a front-end library such as React</a:t>
            </a:r>
          </a:p>
          <a:p>
            <a:pPr lvl="1"/>
            <a:r>
              <a:rPr lang="en-GB" dirty="0"/>
              <a:t>Unit Tests: JUnit and Mockito</a:t>
            </a:r>
          </a:p>
          <a:p>
            <a:pPr lvl="1"/>
            <a:r>
              <a:rPr lang="en-GB" dirty="0"/>
              <a:t>Integration Tests: Selenium</a:t>
            </a:r>
          </a:p>
          <a:p>
            <a:pPr lvl="1"/>
            <a:r>
              <a:rPr lang="en-GB" dirty="0"/>
              <a:t>Version Control: Git</a:t>
            </a:r>
          </a:p>
          <a:p>
            <a:pPr lvl="1"/>
            <a:r>
              <a:rPr lang="en-GB" dirty="0"/>
              <a:t>CI Server: Jenkins</a:t>
            </a:r>
          </a:p>
          <a:p>
            <a:pPr lvl="1"/>
            <a:r>
              <a:rPr lang="en-GB" dirty="0"/>
              <a:t>Cloud server: AWS, GCP or Azure virtual machine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7462248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11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068670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tracking - </a:t>
            </a:r>
            <a:r>
              <a:rPr lang="en-GB" dirty="0">
                <a:solidFill>
                  <a:srgbClr val="FC4C02"/>
                </a:solidFill>
              </a:rPr>
              <a:t>Trello</a:t>
            </a:r>
          </a:p>
        </p:txBody>
      </p:sp>
      <p:pic>
        <p:nvPicPr>
          <p:cNvPr id="10" name="Content Placeholder 9">
            <a:hlinkClick r:id="rId7"/>
            <a:extLst>
              <a:ext uri="{FF2B5EF4-FFF2-40B4-BE49-F238E27FC236}">
                <a16:creationId xmlns:a16="http://schemas.microsoft.com/office/drawing/2014/main" id="{D1D53BF0-9D11-471C-AC46-DA97C5DAA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938784" y="1691322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99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Proposed -</a:t>
            </a:r>
            <a:r>
              <a:rPr lang="en-GB" dirty="0">
                <a:solidFill>
                  <a:srgbClr val="FC4C02"/>
                </a:solidFill>
              </a:rPr>
              <a:t> E</a:t>
            </a:r>
            <a:r>
              <a:rPr lang="en-GB" dirty="0"/>
              <a:t>ntity </a:t>
            </a:r>
            <a:r>
              <a:rPr lang="en-GB" dirty="0">
                <a:solidFill>
                  <a:srgbClr val="FC4C02"/>
                </a:solidFill>
              </a:rPr>
              <a:t>R</a:t>
            </a:r>
            <a:r>
              <a:rPr lang="en-GB" dirty="0"/>
              <a:t>elationship </a:t>
            </a:r>
            <a:r>
              <a:rPr lang="en-GB" dirty="0">
                <a:solidFill>
                  <a:srgbClr val="FC4C02"/>
                </a:solidFill>
              </a:rPr>
              <a:t>D</a:t>
            </a:r>
            <a:r>
              <a:rPr lang="en-GB" dirty="0"/>
              <a:t>iagrams</a:t>
            </a:r>
            <a:endParaRPr lang="en-GB" dirty="0">
              <a:solidFill>
                <a:srgbClr val="FC4C02"/>
              </a:solidFill>
            </a:endParaRP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F705D1-4D09-4CB4-9825-18C203EFE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143000"/>
            <a:ext cx="5334000" cy="5629923"/>
          </a:xfrm>
        </p:spPr>
      </p:pic>
    </p:spTree>
    <p:extLst>
      <p:ext uri="{BB962C8B-B14F-4D97-AF65-F5344CB8AC3E}">
        <p14:creationId xmlns:p14="http://schemas.microsoft.com/office/powerpoint/2010/main" val="91020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</a:t>
            </a:r>
            <a:r>
              <a:rPr lang="en-GB" dirty="0">
                <a:solidFill>
                  <a:srgbClr val="FC4C02"/>
                </a:solidFill>
              </a:rPr>
              <a:t> - E</a:t>
            </a:r>
            <a:r>
              <a:rPr lang="en-GB" dirty="0"/>
              <a:t>ntity </a:t>
            </a:r>
            <a:r>
              <a:rPr lang="en-GB" dirty="0">
                <a:solidFill>
                  <a:srgbClr val="FC4C02"/>
                </a:solidFill>
              </a:rPr>
              <a:t>R</a:t>
            </a:r>
            <a:r>
              <a:rPr lang="en-GB" dirty="0"/>
              <a:t>elationship </a:t>
            </a:r>
            <a:r>
              <a:rPr lang="en-GB" dirty="0">
                <a:solidFill>
                  <a:srgbClr val="FC4C02"/>
                </a:solidFill>
              </a:rPr>
              <a:t>D</a:t>
            </a:r>
            <a:r>
              <a:rPr lang="en-GB" dirty="0"/>
              <a:t>iagrams</a:t>
            </a:r>
            <a:endParaRPr lang="en-GB" dirty="0">
              <a:solidFill>
                <a:srgbClr val="FC4C02"/>
              </a:solidFill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E69F505-DFE7-4A01-8D93-E63C55498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28" y="2362200"/>
            <a:ext cx="10689284" cy="3505200"/>
          </a:xfrm>
        </p:spPr>
      </p:pic>
    </p:spTree>
    <p:extLst>
      <p:ext uri="{BB962C8B-B14F-4D97-AF65-F5344CB8AC3E}">
        <p14:creationId xmlns:p14="http://schemas.microsoft.com/office/powerpoint/2010/main" val="318202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GB" dirty="0"/>
              <a:t>Testing – </a:t>
            </a:r>
            <a:r>
              <a:rPr lang="en-GB" dirty="0">
                <a:solidFill>
                  <a:srgbClr val="FC4C02"/>
                </a:solidFill>
              </a:rPr>
              <a:t>JUnit &amp; Mockito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8D48952-94B2-4B96-AA87-AEE8F7883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676152"/>
            <a:ext cx="7620000" cy="5080000"/>
          </a:xfrm>
        </p:spPr>
      </p:pic>
    </p:spTree>
    <p:extLst>
      <p:ext uri="{BB962C8B-B14F-4D97-AF65-F5344CB8AC3E}">
        <p14:creationId xmlns:p14="http://schemas.microsoft.com/office/powerpoint/2010/main" val="3082531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5684302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- </a:t>
            </a:r>
            <a:r>
              <a:rPr lang="en-GB" dirty="0">
                <a:solidFill>
                  <a:srgbClr val="FC4C02"/>
                </a:solidFill>
              </a:rPr>
              <a:t>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781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Dashboard – </a:t>
            </a:r>
            <a:r>
              <a:rPr lang="en-GB" dirty="0">
                <a:solidFill>
                  <a:srgbClr val="FC4C02"/>
                </a:solidFill>
              </a:rPr>
              <a:t>Initial Wireframe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C007E1-C41D-4957-8CD4-132D7609E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657455"/>
            <a:ext cx="6934200" cy="5125642"/>
          </a:xfrm>
        </p:spPr>
      </p:pic>
    </p:spTree>
    <p:extLst>
      <p:ext uri="{BB962C8B-B14F-4D97-AF65-F5344CB8AC3E}">
        <p14:creationId xmlns:p14="http://schemas.microsoft.com/office/powerpoint/2010/main" val="3371678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DB4922-D11F-4073-B442-95CC5EFCF8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049" y="2362200"/>
            <a:ext cx="6527007" cy="4351338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62196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Login &amp; Registration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3F489D-C849-421E-8057-323248F8A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05400261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1143</TotalTime>
  <Words>310</Words>
  <Application>Microsoft Office PowerPoint</Application>
  <PresentationFormat>Widescreen</PresentationFormat>
  <Paragraphs>128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Schoolbook</vt:lpstr>
      <vt:lpstr>Tahoma</vt:lpstr>
      <vt:lpstr>Wingdings 2</vt:lpstr>
      <vt:lpstr>View</vt:lpstr>
      <vt:lpstr>The Bag of Holding</vt:lpstr>
      <vt:lpstr>The Brief</vt:lpstr>
      <vt:lpstr>Project tracking - Trello</vt:lpstr>
      <vt:lpstr>Proposed - Entity Relationship Diagrams</vt:lpstr>
      <vt:lpstr>Final - Entity Relationship Diagrams</vt:lpstr>
      <vt:lpstr>Testing – JUnit &amp; Mockito</vt:lpstr>
      <vt:lpstr>Testing - Selenium</vt:lpstr>
      <vt:lpstr>Dashboard – Initial Wireframe</vt:lpstr>
      <vt:lpstr>Index – Login &amp; Registration</vt:lpstr>
      <vt:lpstr>Index – Home &amp; Dashboard</vt:lpstr>
      <vt:lpstr>Technologies Used – CI Pipeline</vt:lpstr>
      <vt:lpstr>Summary</vt:lpstr>
      <vt:lpstr>Demonstration</vt:lpstr>
      <vt:lpstr>Questions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BAE Systems PowerPoint Template</dc:title>
  <dc:creator>Allman-Talbot, James (UK Guildford)</dc:creator>
  <cp:lastModifiedBy>Karolina Dudek</cp:lastModifiedBy>
  <cp:revision>41</cp:revision>
  <dcterms:created xsi:type="dcterms:W3CDTF">2019-06-18T09:28:04Z</dcterms:created>
  <dcterms:modified xsi:type="dcterms:W3CDTF">2019-09-26T20:11:05Z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2018-07-19T00:00:00Z</vt:filetime>
  </property>
  <property fmtid="{D5CDD505-2E9C-101B-9397-08002B2CF9AE}" pid="3" name="Creator">
    <vt:lpwstr>Acrobat PDFMaker 17 for PowerPoint</vt:lpwstr>
  </property>
  <property fmtid="{D5CDD505-2E9C-101B-9397-08002B2CF9AE}" pid="4" name="LastSaved">
    <vt:filetime>2019-06-18T00:00:00Z</vt:filetime>
  </property>
</Properties>
</file>